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24"/>
  </p:notesMasterIdLst>
  <p:handoutMasterIdLst>
    <p:handoutMasterId r:id="rId25"/>
  </p:handoutMasterIdLst>
  <p:sldIdLst>
    <p:sldId id="620" r:id="rId11"/>
    <p:sldId id="737" r:id="rId12"/>
    <p:sldId id="738" r:id="rId13"/>
    <p:sldId id="740" r:id="rId14"/>
    <p:sldId id="744" r:id="rId15"/>
    <p:sldId id="741" r:id="rId16"/>
    <p:sldId id="791" r:id="rId17"/>
    <p:sldId id="792" r:id="rId18"/>
    <p:sldId id="793" r:id="rId19"/>
    <p:sldId id="794" r:id="rId20"/>
    <p:sldId id="790" r:id="rId21"/>
    <p:sldId id="457" r:id="rId22"/>
    <p:sldId id="458"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Montserrat Bold" panose="00000800000000000000" charset="0"/>
      <p:bold r:id="rId34"/>
      <p:italic r:id="rId35"/>
      <p:boldItalic r:id="rId36"/>
    </p:embeddedFont>
    <p:embeddedFont>
      <p:font typeface="Montserrat ExtraBold" panose="00000900000000000000" pitchFamily="2" charset="0"/>
      <p:bold r:id="rId37"/>
      <p:italic r:id="rId38"/>
      <p:boldItalic r:id="rId39"/>
    </p:embeddedFont>
    <p:embeddedFont>
      <p:font typeface="Montserrat Light" panose="00000400000000000000" pitchFamily="2" charset="0"/>
      <p:regular r:id="rId40"/>
      <p:italic r:id="rId41"/>
    </p:embeddedFont>
    <p:embeddedFont>
      <p:font typeface="Montserrat Medium" panose="00000600000000000000" pitchFamily="2" charset="0"/>
      <p:regular r:id="rId42"/>
      <p:italic r:id="rId43"/>
    </p:embeddedFont>
    <p:embeddedFont>
      <p:font typeface="Montserrat SemiBold" panose="00000700000000000000" pitchFamily="2" charset="0"/>
      <p:regular r:id="rId44"/>
      <p:bold r:id="rId45"/>
      <p:italic r:id="rId46"/>
      <p:boldItalic r:id="rId47"/>
    </p:embeddedFont>
    <p:embeddedFont>
      <p:font typeface="Open Sans Light" panose="020B0306030504020204" pitchFamily="34" charset="0"/>
      <p:regular r:id="rId48"/>
      <p:italic r:id="rId49"/>
    </p:embeddedFont>
  </p:embeddedFontLst>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Arquitectura de proyecto" id="{4EDF8DB6-198C-4987-8385-A10A86AF63E3}">
          <p14:sldIdLst>
            <p14:sldId id="737"/>
            <p14:sldId id="738"/>
            <p14:sldId id="740"/>
            <p14:sldId id="744"/>
            <p14:sldId id="741"/>
            <p14:sldId id="791"/>
            <p14:sldId id="792"/>
            <p14:sldId id="793"/>
            <p14:sldId id="794"/>
            <p14:sldId id="790"/>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94660"/>
  </p:normalViewPr>
  <p:slideViewPr>
    <p:cSldViewPr snapToGrid="0">
      <p:cViewPr>
        <p:scale>
          <a:sx n="75" d="100"/>
          <a:sy n="75" d="100"/>
        </p:scale>
        <p:origin x="1392" y="798"/>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1.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tags" Target="tags/tag1.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font" Target="fonts/font4.fntdata"/><Relationship Id="rId11" Type="http://schemas.openxmlformats.org/officeDocument/2006/relationships/slide" Target="slides/slide1.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0.xml"/><Relationship Id="rId41" Type="http://schemas.openxmlformats.org/officeDocument/2006/relationships/font" Target="fonts/font16.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11/11/2022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image" Target="../media/image1.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image" Target="../media/image1.png"/><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theme" Target="../theme/theme7.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20" Type="http://schemas.openxmlformats.org/officeDocument/2006/relationships/slideLayout" Target="../slideLayouts/slideLayout121.xml"/><Relationship Id="rId41"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3"/>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6" r:id="rId20"/>
    <p:sldLayoutId id="214748393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A30A799-9CD1-35C9-4422-5E89D0F2E8A1}"/>
              </a:ext>
            </a:extLst>
          </p:cNvPr>
          <p:cNvPicPr>
            <a:picLocks noChangeAspect="1"/>
          </p:cNvPicPr>
          <p:nvPr/>
        </p:nvPicPr>
        <p:blipFill>
          <a:blip r:embed="rId2"/>
          <a:stretch>
            <a:fillRect/>
          </a:stretch>
        </p:blipFill>
        <p:spPr>
          <a:xfrm>
            <a:off x="6705600" y="3429000"/>
            <a:ext cx="5486400" cy="3096228"/>
          </a:xfrm>
          <a:prstGeom prst="rect">
            <a:avLst/>
          </a:prstGeom>
        </p:spPr>
      </p:pic>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4"/>
            <a:ext cx="6899026" cy="1264817"/>
          </a:xfrm>
        </p:spPr>
        <p:txBody>
          <a:bodyPr/>
          <a:lstStyle/>
          <a:p>
            <a:r>
              <a:rPr lang="es-ES" dirty="0"/>
              <a:t>Arquitectura por capas</a:t>
            </a:r>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1304008" y="3871365"/>
            <a:ext cx="5973092" cy="1881155"/>
          </a:xfrm>
        </p:spPr>
        <p:txBody>
          <a:bodyPr/>
          <a:lstStyle/>
          <a:p>
            <a:r>
              <a:rPr lang="es-ES" sz="2000" dirty="0"/>
              <a:t>Esta capa se suele dividir en: </a:t>
            </a:r>
          </a:p>
          <a:p>
            <a:pPr lvl="1"/>
            <a:r>
              <a:rPr lang="es-ES" sz="1600" dirty="0" err="1"/>
              <a:t>Queries</a:t>
            </a:r>
            <a:r>
              <a:rPr lang="es-ES" sz="1600" dirty="0"/>
              <a:t>(consultas)</a:t>
            </a:r>
          </a:p>
          <a:p>
            <a:pPr lvl="1"/>
            <a:r>
              <a:rPr lang="es-ES" sz="1600" dirty="0" err="1"/>
              <a:t>Commands</a:t>
            </a:r>
            <a:r>
              <a:rPr lang="es-ES" sz="1600" dirty="0"/>
              <a:t> (actualizaciones)</a:t>
            </a:r>
          </a:p>
          <a:p>
            <a:r>
              <a:rPr lang="es-ES" sz="2000" dirty="0"/>
              <a:t>Aquí entra en juego la configuración con </a:t>
            </a:r>
            <a:r>
              <a:rPr lang="es-ES" sz="2000" dirty="0" err="1"/>
              <a:t>Entity</a:t>
            </a:r>
            <a:r>
              <a:rPr lang="es-ES" sz="2000" dirty="0"/>
              <a:t> Framework y los </a:t>
            </a:r>
            <a:r>
              <a:rPr lang="es-ES" sz="2000" dirty="0" err="1"/>
              <a:t>ORMs</a:t>
            </a:r>
            <a:endParaRPr lang="es-ES" sz="2000" dirty="0"/>
          </a:p>
          <a:p>
            <a:endParaRPr lang="es-ES" sz="2400" dirty="0"/>
          </a:p>
          <a:p>
            <a:endParaRPr lang="es-ES" sz="2000" dirty="0"/>
          </a:p>
        </p:txBody>
      </p:sp>
      <p:sp>
        <p:nvSpPr>
          <p:cNvPr id="7" name="CuadroTexto 6">
            <a:extLst>
              <a:ext uri="{FF2B5EF4-FFF2-40B4-BE49-F238E27FC236}">
                <a16:creationId xmlns:a16="http://schemas.microsoft.com/office/drawing/2014/main" id="{571D7F78-7B2C-C6FD-54DA-010806F342C3}"/>
              </a:ext>
            </a:extLst>
          </p:cNvPr>
          <p:cNvSpPr txBox="1"/>
          <p:nvPr/>
        </p:nvSpPr>
        <p:spPr>
          <a:xfrm>
            <a:off x="821796" y="2967335"/>
            <a:ext cx="10659003" cy="707886"/>
          </a:xfrm>
          <a:prstGeom prst="rect">
            <a:avLst/>
          </a:prstGeom>
          <a:noFill/>
        </p:spPr>
        <p:txBody>
          <a:bodyPr wrap="square">
            <a:spAutoFit/>
          </a:bodyPr>
          <a:lstStyle/>
          <a:p>
            <a:r>
              <a:rPr lang="es-ES" sz="2000" dirty="0">
                <a:latin typeface="Montserrat" pitchFamily="2" charset="77"/>
              </a:rPr>
              <a:t>La capa de datos es la encargada de persistir la información en el sistema de almacenaje que tengamos, normalmente una base de datos.</a:t>
            </a:r>
          </a:p>
        </p:txBody>
      </p:sp>
    </p:spTree>
    <p:extLst>
      <p:ext uri="{BB962C8B-B14F-4D97-AF65-F5344CB8AC3E}">
        <p14:creationId xmlns:p14="http://schemas.microsoft.com/office/powerpoint/2010/main" val="2693675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770996" y="3103195"/>
            <a:ext cx="5040313" cy="651610"/>
          </a:xfrm>
        </p:spPr>
        <p:txBody>
          <a:bodyPr/>
          <a:lstStyle/>
          <a:p>
            <a:r>
              <a:rPr lang="en-US" dirty="0"/>
              <a:t>¡Live refactor!</a:t>
            </a:r>
            <a:endParaRPr lang="en-ES" dirty="0"/>
          </a:p>
        </p:txBody>
      </p:sp>
      <p:pic>
        <p:nvPicPr>
          <p:cNvPr id="1026" name="Picture 2" descr="Refactoring | Developer Experience Knowledge Base">
            <a:extLst>
              <a:ext uri="{FF2B5EF4-FFF2-40B4-BE49-F238E27FC236}">
                <a16:creationId xmlns:a16="http://schemas.microsoft.com/office/drawing/2014/main" id="{CDF18919-18F2-D42E-4C7D-40115CBAB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412" y="1744295"/>
            <a:ext cx="6016803" cy="336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811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Arquitectura de proyecto</a:t>
            </a:r>
          </a:p>
        </p:txBody>
      </p:sp>
    </p:spTree>
    <p:extLst>
      <p:ext uri="{BB962C8B-B14F-4D97-AF65-F5344CB8AC3E}">
        <p14:creationId xmlns:p14="http://schemas.microsoft.com/office/powerpoint/2010/main" val="3530601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6000" y="1994925"/>
            <a:ext cx="5598368" cy="2544418"/>
          </a:xfrm>
        </p:spPr>
        <p:txBody>
          <a:bodyPr/>
          <a:lstStyle/>
          <a:p>
            <a:r>
              <a:rPr lang="en-US" dirty="0" err="1"/>
              <a:t>Arquitectura</a:t>
            </a:r>
            <a:r>
              <a:rPr lang="en-US" dirty="0"/>
              <a:t> </a:t>
            </a:r>
            <a:r>
              <a:rPr lang="en-US" dirty="0" err="1"/>
              <a:t>por</a:t>
            </a:r>
            <a:r>
              <a:rPr lang="en-US" dirty="0"/>
              <a:t> </a:t>
            </a:r>
            <a:r>
              <a:rPr lang="en-US" dirty="0" err="1"/>
              <a:t>capas</a:t>
            </a:r>
            <a:r>
              <a:rPr lang="en-US" dirty="0"/>
              <a:t> </a:t>
            </a:r>
          </a:p>
          <a:p>
            <a:r>
              <a:rPr lang="es-ES" dirty="0"/>
              <a:t>Reestructuración HOST-API</a:t>
            </a:r>
            <a:endParaRPr lang="en-US" dirty="0"/>
          </a:p>
          <a:p>
            <a:r>
              <a:rPr lang="es-ES" dirty="0" err="1"/>
              <a:t>Modelosvs</a:t>
            </a:r>
            <a:r>
              <a:rPr lang="es-ES" dirty="0"/>
              <a:t> </a:t>
            </a:r>
            <a:r>
              <a:rPr lang="es-ES" dirty="0" err="1"/>
              <a:t>EntidadesDominio</a:t>
            </a:r>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86881" y="2498778"/>
            <a:ext cx="5122057" cy="1351721"/>
          </a:xfrm>
        </p:spPr>
        <p:txBody>
          <a:bodyPr/>
          <a:lstStyle/>
          <a:p>
            <a:r>
              <a:rPr lang="es-ES" dirty="0"/>
              <a:t>Arquitectura de proyecto</a:t>
            </a:r>
          </a:p>
          <a:p>
            <a:endParaRPr lang="es-ES" dirty="0"/>
          </a:p>
        </p:txBody>
      </p:sp>
    </p:spTree>
    <p:extLst>
      <p:ext uri="{BB962C8B-B14F-4D97-AF65-F5344CB8AC3E}">
        <p14:creationId xmlns:p14="http://schemas.microsoft.com/office/powerpoint/2010/main" val="3125674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179803"/>
            <a:ext cx="5040313" cy="651610"/>
          </a:xfrm>
        </p:spPr>
        <p:txBody>
          <a:bodyPr/>
          <a:lstStyle/>
          <a:p>
            <a:r>
              <a:rPr lang="es-ES" dirty="0"/>
              <a:t>Arquitectura por capas</a:t>
            </a:r>
          </a:p>
          <a:p>
            <a:endParaRPr lang="es-ES" dirty="0"/>
          </a:p>
        </p:txBody>
      </p:sp>
      <p:sp>
        <p:nvSpPr>
          <p:cNvPr id="6" name="Marcador de texto 5">
            <a:extLst>
              <a:ext uri="{FF2B5EF4-FFF2-40B4-BE49-F238E27FC236}">
                <a16:creationId xmlns:a16="http://schemas.microsoft.com/office/drawing/2014/main" id="{86F45D54-ABF2-2391-9C1A-8F39C2959ECD}"/>
              </a:ext>
            </a:extLst>
          </p:cNvPr>
          <p:cNvSpPr>
            <a:spLocks noGrp="1"/>
          </p:cNvSpPr>
          <p:nvPr>
            <p:ph type="body" sz="quarter" idx="14"/>
          </p:nvPr>
        </p:nvSpPr>
        <p:spPr>
          <a:xfrm>
            <a:off x="910696" y="2981130"/>
            <a:ext cx="9520399" cy="2916238"/>
          </a:xfrm>
        </p:spPr>
        <p:txBody>
          <a:bodyPr/>
          <a:lstStyle/>
          <a:p>
            <a:r>
              <a:rPr lang="es-ES" sz="2000" dirty="0"/>
              <a:t>La arquitectura por capas implica dividir nuestro código en proyectos con las determinadas capas</a:t>
            </a:r>
          </a:p>
        </p:txBody>
      </p:sp>
      <p:pic>
        <p:nvPicPr>
          <p:cNvPr id="11" name="Imagen 10">
            <a:extLst>
              <a:ext uri="{FF2B5EF4-FFF2-40B4-BE49-F238E27FC236}">
                <a16:creationId xmlns:a16="http://schemas.microsoft.com/office/drawing/2014/main" id="{AC0D330A-98FC-029F-9096-2F19044636DB}"/>
              </a:ext>
            </a:extLst>
          </p:cNvPr>
          <p:cNvPicPr>
            <a:picLocks noChangeAspect="1"/>
          </p:cNvPicPr>
          <p:nvPr/>
        </p:nvPicPr>
        <p:blipFill>
          <a:blip r:embed="rId2"/>
          <a:stretch>
            <a:fillRect/>
          </a:stretch>
        </p:blipFill>
        <p:spPr>
          <a:xfrm>
            <a:off x="3578841" y="3854291"/>
            <a:ext cx="5034318" cy="2811721"/>
          </a:xfrm>
          <a:prstGeom prst="rect">
            <a:avLst/>
          </a:prstGeom>
        </p:spPr>
      </p:pic>
    </p:spTree>
    <p:extLst>
      <p:ext uri="{BB962C8B-B14F-4D97-AF65-F5344CB8AC3E}">
        <p14:creationId xmlns:p14="http://schemas.microsoft.com/office/powerpoint/2010/main" val="8441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Arquitectura por capas</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079102"/>
            <a:ext cx="5673857" cy="3266136"/>
          </a:xfrm>
        </p:spPr>
        <p:txBody>
          <a:bodyPr/>
          <a:lstStyle/>
          <a:p>
            <a:r>
              <a:rPr lang="es-ES" sz="2000" dirty="0"/>
              <a:t>La capa de presentación corresponde al API, donde se encuentran nuestros controladores.</a:t>
            </a:r>
          </a:p>
          <a:p>
            <a:r>
              <a:rPr lang="es-ES" sz="2000" dirty="0"/>
              <a:t>Es el interfaz con el que </a:t>
            </a:r>
            <a:r>
              <a:rPr lang="es-ES" sz="2000" dirty="0" err="1"/>
              <a:t>interactua</a:t>
            </a:r>
            <a:r>
              <a:rPr lang="es-ES" sz="2000" dirty="0"/>
              <a:t> el usuario</a:t>
            </a:r>
          </a:p>
          <a:p>
            <a:pPr lvl="1"/>
            <a:r>
              <a:rPr lang="es-ES" sz="1600" dirty="0"/>
              <a:t>Conjunto de </a:t>
            </a:r>
            <a:r>
              <a:rPr lang="es-ES" sz="1600" dirty="0" err="1"/>
              <a:t>endpoints</a:t>
            </a:r>
            <a:endParaRPr lang="es-ES" sz="1600" dirty="0"/>
          </a:p>
          <a:p>
            <a:r>
              <a:rPr lang="es-ES" sz="2000" dirty="0"/>
              <a:t>Devuelve lo que exponemos hacia fuera</a:t>
            </a:r>
          </a:p>
          <a:p>
            <a:pPr lvl="1"/>
            <a:r>
              <a:rPr lang="es-ES" sz="1600" dirty="0"/>
              <a:t>Resultado en </a:t>
            </a:r>
            <a:r>
              <a:rPr lang="es-ES" sz="1600" dirty="0" err="1"/>
              <a:t>json</a:t>
            </a:r>
            <a:r>
              <a:rPr lang="es-ES" sz="1600" dirty="0"/>
              <a:t> + </a:t>
            </a:r>
            <a:r>
              <a:rPr lang="es-ES" sz="1600" dirty="0" err="1"/>
              <a:t>Codigo</a:t>
            </a:r>
            <a:r>
              <a:rPr lang="es-ES" sz="1600" dirty="0"/>
              <a:t> de respuesta</a:t>
            </a:r>
          </a:p>
          <a:p>
            <a:pPr marL="457200" lvl="1" indent="0">
              <a:buNone/>
            </a:pPr>
            <a:endParaRPr lang="es-ES" sz="1600" b="0" i="0" u="none" strike="noStrike" baseline="0" dirty="0">
              <a:solidFill>
                <a:srgbClr val="041C2C"/>
              </a:solidFill>
              <a:latin typeface="Montserrat" panose="00000500000000000000" pitchFamily="2" charset="0"/>
            </a:endParaRPr>
          </a:p>
          <a:p>
            <a:pPr marL="457200" lvl="1" indent="0">
              <a:buNone/>
            </a:pPr>
            <a:endParaRPr lang="es-ES" sz="1600" dirty="0"/>
          </a:p>
          <a:p>
            <a:pPr lvl="1"/>
            <a:endParaRPr lang="es-ES" sz="1600" dirty="0"/>
          </a:p>
          <a:p>
            <a:pPr lvl="1"/>
            <a:endParaRPr lang="es-ES" dirty="0"/>
          </a:p>
        </p:txBody>
      </p:sp>
      <p:pic>
        <p:nvPicPr>
          <p:cNvPr id="9" name="Imagen 8">
            <a:extLst>
              <a:ext uri="{FF2B5EF4-FFF2-40B4-BE49-F238E27FC236}">
                <a16:creationId xmlns:a16="http://schemas.microsoft.com/office/drawing/2014/main" id="{4B1F0D39-6F03-9CA5-5FF0-9D96F96CC03F}"/>
              </a:ext>
            </a:extLst>
          </p:cNvPr>
          <p:cNvPicPr>
            <a:picLocks noChangeAspect="1"/>
          </p:cNvPicPr>
          <p:nvPr/>
        </p:nvPicPr>
        <p:blipFill>
          <a:blip r:embed="rId2"/>
          <a:stretch>
            <a:fillRect/>
          </a:stretch>
        </p:blipFill>
        <p:spPr>
          <a:xfrm>
            <a:off x="6585082" y="3079102"/>
            <a:ext cx="5465302" cy="2598989"/>
          </a:xfrm>
          <a:prstGeom prst="rect">
            <a:avLst/>
          </a:prstGeom>
        </p:spPr>
      </p:pic>
    </p:spTree>
    <p:extLst>
      <p:ext uri="{BB962C8B-B14F-4D97-AF65-F5344CB8AC3E}">
        <p14:creationId xmlns:p14="http://schemas.microsoft.com/office/powerpoint/2010/main" val="4038065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4"/>
            <a:ext cx="6899026" cy="1264817"/>
          </a:xfrm>
        </p:spPr>
        <p:txBody>
          <a:bodyPr/>
          <a:lstStyle/>
          <a:p>
            <a:r>
              <a:rPr lang="es-ES" dirty="0"/>
              <a:t>Reestructuración HOST-API</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6" y="3046445"/>
            <a:ext cx="6899027" cy="2916238"/>
          </a:xfrm>
        </p:spPr>
        <p:txBody>
          <a:bodyPr/>
          <a:lstStyle/>
          <a:p>
            <a:r>
              <a:rPr lang="es-ES" sz="2000" dirty="0"/>
              <a:t>HOST: Es todo lo relativo a la ejecución de nuestro proyecto</a:t>
            </a:r>
          </a:p>
          <a:p>
            <a:r>
              <a:rPr lang="es-ES" sz="2000" dirty="0"/>
              <a:t>API: El conjunto de </a:t>
            </a:r>
            <a:r>
              <a:rPr lang="es-ES" sz="2000" dirty="0" err="1"/>
              <a:t>endpoints</a:t>
            </a:r>
            <a:r>
              <a:rPr lang="es-ES" sz="2000" dirty="0"/>
              <a:t> que tiene nuestro proyecto</a:t>
            </a:r>
          </a:p>
          <a:p>
            <a:pPr lvl="1"/>
            <a:r>
              <a:rPr lang="es-ES" sz="1600" dirty="0"/>
              <a:t>HOST contiene toda la configuración de </a:t>
            </a:r>
            <a:r>
              <a:rPr lang="es-ES" sz="1600" dirty="0" err="1"/>
              <a:t>Program.cs</a:t>
            </a:r>
            <a:r>
              <a:rPr lang="es-ES" sz="1600" dirty="0"/>
              <a:t> (y Startup en caso de que esté</a:t>
            </a:r>
          </a:p>
          <a:p>
            <a:pPr lvl="1"/>
            <a:r>
              <a:rPr lang="es-ES" sz="1600" dirty="0"/>
              <a:t>API es el Proyecto que tiene los controladores (y su </a:t>
            </a:r>
            <a:r>
              <a:rPr lang="es-ES" sz="1600" dirty="0" err="1"/>
              <a:t>config</a:t>
            </a:r>
            <a:r>
              <a:rPr lang="es-ES" sz="1600" dirty="0"/>
              <a:t> tiene que estar en este proyecto)</a:t>
            </a:r>
            <a:endParaRPr lang="es-ES" dirty="0"/>
          </a:p>
        </p:txBody>
      </p:sp>
      <p:pic>
        <p:nvPicPr>
          <p:cNvPr id="8" name="Imagen 7">
            <a:extLst>
              <a:ext uri="{FF2B5EF4-FFF2-40B4-BE49-F238E27FC236}">
                <a16:creationId xmlns:a16="http://schemas.microsoft.com/office/drawing/2014/main" id="{D517207E-D712-5A7C-9C96-ECC955FFAE0A}"/>
              </a:ext>
            </a:extLst>
          </p:cNvPr>
          <p:cNvPicPr>
            <a:picLocks noChangeAspect="1"/>
          </p:cNvPicPr>
          <p:nvPr/>
        </p:nvPicPr>
        <p:blipFill>
          <a:blip r:embed="rId2"/>
          <a:stretch>
            <a:fillRect/>
          </a:stretch>
        </p:blipFill>
        <p:spPr>
          <a:xfrm>
            <a:off x="8102031" y="3046445"/>
            <a:ext cx="2618106" cy="2960473"/>
          </a:xfrm>
          <a:prstGeom prst="rect">
            <a:avLst/>
          </a:prstGeom>
        </p:spPr>
      </p:pic>
    </p:spTree>
    <p:extLst>
      <p:ext uri="{BB962C8B-B14F-4D97-AF65-F5344CB8AC3E}">
        <p14:creationId xmlns:p14="http://schemas.microsoft.com/office/powerpoint/2010/main" val="3118413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4"/>
            <a:ext cx="6899026" cy="1264817"/>
          </a:xfrm>
        </p:spPr>
        <p:txBody>
          <a:bodyPr/>
          <a:lstStyle/>
          <a:p>
            <a:r>
              <a:rPr lang="es-ES" dirty="0"/>
              <a:t>Arquitectura por capas</a:t>
            </a:r>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7" y="3148045"/>
            <a:ext cx="10976504" cy="2916238"/>
          </a:xfrm>
        </p:spPr>
        <p:txBody>
          <a:bodyPr/>
          <a:lstStyle/>
          <a:p>
            <a:r>
              <a:rPr lang="es-ES" sz="2000" dirty="0"/>
              <a:t>La capa de negocio es la que tiene todos los servicios que tienen implementado el problema de negocio que estamos resolviendo.</a:t>
            </a:r>
          </a:p>
          <a:p>
            <a:pPr lvl="1"/>
            <a:r>
              <a:rPr lang="es-ES" sz="2000" dirty="0"/>
              <a:t>Los controladores tienen que tener el Código mínimo y llamara un servicio de esta capa</a:t>
            </a:r>
          </a:p>
          <a:p>
            <a:pPr lvl="1"/>
            <a:r>
              <a:rPr lang="es-ES" sz="2000" dirty="0"/>
              <a:t>El </a:t>
            </a:r>
            <a:r>
              <a:rPr lang="es-ES" sz="2000" dirty="0" err="1"/>
              <a:t>core</a:t>
            </a:r>
            <a:r>
              <a:rPr lang="es-ES" sz="2000" dirty="0"/>
              <a:t> de la implementación del negocio debe estar en las entidades de dominio</a:t>
            </a:r>
          </a:p>
          <a:p>
            <a:endParaRPr lang="es-ES" sz="2000" dirty="0"/>
          </a:p>
        </p:txBody>
      </p:sp>
    </p:spTree>
    <p:extLst>
      <p:ext uri="{BB962C8B-B14F-4D97-AF65-F5344CB8AC3E}">
        <p14:creationId xmlns:p14="http://schemas.microsoft.com/office/powerpoint/2010/main" val="1076297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972974"/>
            <a:ext cx="6899026" cy="1264817"/>
          </a:xfrm>
        </p:spPr>
        <p:txBody>
          <a:bodyPr/>
          <a:lstStyle/>
          <a:p>
            <a:r>
              <a:rPr lang="es-ES" dirty="0"/>
              <a:t>Modelos vs Entidades de Dominio</a:t>
            </a:r>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7" y="2612832"/>
            <a:ext cx="10976504" cy="4141755"/>
          </a:xfrm>
        </p:spPr>
        <p:txBody>
          <a:bodyPr/>
          <a:lstStyle/>
          <a:p>
            <a:r>
              <a:rPr lang="es-ES" dirty="0"/>
              <a:t>Los Modelos son los recursos que se devuelven o se reciben por parte del API</a:t>
            </a:r>
          </a:p>
          <a:p>
            <a:r>
              <a:rPr lang="es-ES" dirty="0"/>
              <a:t>Los Objetos de Dominio son los objetos internos de nuestro sistema</a:t>
            </a:r>
          </a:p>
          <a:p>
            <a:pPr lvl="1"/>
            <a:r>
              <a:rPr lang="es-ES" sz="2000" dirty="0"/>
              <a:t>Modelos(capa presentación)</a:t>
            </a:r>
          </a:p>
          <a:p>
            <a:pPr lvl="2"/>
            <a:r>
              <a:rPr lang="es-ES" sz="1600" dirty="0" err="1"/>
              <a:t>Request</a:t>
            </a:r>
            <a:endParaRPr lang="es-ES" sz="1600" dirty="0"/>
          </a:p>
          <a:p>
            <a:pPr lvl="2"/>
            <a:r>
              <a:rPr lang="es-ES" sz="1600" dirty="0"/>
              <a:t>Response</a:t>
            </a:r>
          </a:p>
          <a:p>
            <a:pPr lvl="2"/>
            <a:r>
              <a:rPr lang="es-ES" sz="1600" dirty="0"/>
              <a:t>DTO (Data Transfer </a:t>
            </a:r>
            <a:r>
              <a:rPr lang="es-ES" sz="1600" dirty="0" err="1"/>
              <a:t>Object</a:t>
            </a:r>
            <a:r>
              <a:rPr lang="es-ES" sz="1600" dirty="0"/>
              <a:t>)</a:t>
            </a:r>
          </a:p>
          <a:p>
            <a:pPr lvl="1"/>
            <a:r>
              <a:rPr lang="es-ES" sz="2000" dirty="0"/>
              <a:t>Entidades de Dominio(capa negocio)</a:t>
            </a:r>
          </a:p>
          <a:p>
            <a:pPr lvl="2"/>
            <a:r>
              <a:rPr lang="es-ES" sz="1600" dirty="0"/>
              <a:t>Clases que contienen el Código del negocio del problema que estamos resolviendo</a:t>
            </a:r>
          </a:p>
          <a:p>
            <a:pPr lvl="2"/>
            <a:r>
              <a:rPr lang="es-ES" sz="1600" dirty="0"/>
              <a:t>Son el </a:t>
            </a:r>
            <a:r>
              <a:rPr lang="es-ES" sz="1600" dirty="0" err="1"/>
              <a:t>core</a:t>
            </a:r>
            <a:r>
              <a:rPr lang="es-ES" sz="1600" dirty="0"/>
              <a:t> de nuestra solución.</a:t>
            </a:r>
          </a:p>
          <a:p>
            <a:endParaRPr lang="es-ES" sz="2000" dirty="0"/>
          </a:p>
        </p:txBody>
      </p:sp>
    </p:spTree>
    <p:extLst>
      <p:ext uri="{BB962C8B-B14F-4D97-AF65-F5344CB8AC3E}">
        <p14:creationId xmlns:p14="http://schemas.microsoft.com/office/powerpoint/2010/main" val="2396376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972974"/>
            <a:ext cx="6899026" cy="1264817"/>
          </a:xfrm>
        </p:spPr>
        <p:txBody>
          <a:bodyPr/>
          <a:lstStyle/>
          <a:p>
            <a:r>
              <a:rPr lang="es-ES" dirty="0"/>
              <a:t>Modelos vs Entidades de Dominio</a:t>
            </a:r>
          </a:p>
        </p:txBody>
      </p:sp>
      <p:pic>
        <p:nvPicPr>
          <p:cNvPr id="7" name="Imagen 6">
            <a:extLst>
              <a:ext uri="{FF2B5EF4-FFF2-40B4-BE49-F238E27FC236}">
                <a16:creationId xmlns:a16="http://schemas.microsoft.com/office/drawing/2014/main" id="{4034673E-CEF6-0662-6085-6EC2D7317CC3}"/>
              </a:ext>
            </a:extLst>
          </p:cNvPr>
          <p:cNvPicPr>
            <a:picLocks noChangeAspect="1"/>
          </p:cNvPicPr>
          <p:nvPr/>
        </p:nvPicPr>
        <p:blipFill>
          <a:blip r:embed="rId2"/>
          <a:stretch>
            <a:fillRect/>
          </a:stretch>
        </p:blipFill>
        <p:spPr>
          <a:xfrm>
            <a:off x="5332139" y="1850824"/>
            <a:ext cx="5415764" cy="4489002"/>
          </a:xfrm>
          <a:prstGeom prst="rect">
            <a:avLst/>
          </a:prstGeom>
        </p:spPr>
      </p:pic>
      <p:pic>
        <p:nvPicPr>
          <p:cNvPr id="9" name="Imagen 8">
            <a:extLst>
              <a:ext uri="{FF2B5EF4-FFF2-40B4-BE49-F238E27FC236}">
                <a16:creationId xmlns:a16="http://schemas.microsoft.com/office/drawing/2014/main" id="{6E7B2C22-6758-2578-41DC-DACE9D26E290}"/>
              </a:ext>
            </a:extLst>
          </p:cNvPr>
          <p:cNvPicPr>
            <a:picLocks noChangeAspect="1"/>
          </p:cNvPicPr>
          <p:nvPr/>
        </p:nvPicPr>
        <p:blipFill>
          <a:blip r:embed="rId3"/>
          <a:stretch>
            <a:fillRect/>
          </a:stretch>
        </p:blipFill>
        <p:spPr>
          <a:xfrm>
            <a:off x="2412223" y="3314539"/>
            <a:ext cx="2220250" cy="1774830"/>
          </a:xfrm>
          <a:prstGeom prst="rect">
            <a:avLst/>
          </a:prstGeom>
        </p:spPr>
      </p:pic>
    </p:spTree>
    <p:extLst>
      <p:ext uri="{BB962C8B-B14F-4D97-AF65-F5344CB8AC3E}">
        <p14:creationId xmlns:p14="http://schemas.microsoft.com/office/powerpoint/2010/main" val="1204879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3.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4246</TotalTime>
  <Words>330</Words>
  <Application>Microsoft Office PowerPoint</Application>
  <PresentationFormat>Panorámica</PresentationFormat>
  <Paragraphs>47</Paragraphs>
  <Slides>13</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13</vt:i4>
      </vt:variant>
    </vt:vector>
  </HeadingPairs>
  <TitlesOfParts>
    <vt:vector size="30" baseType="lpstr">
      <vt:lpstr>Montserrat SemiBold</vt:lpstr>
      <vt:lpstr>Montserrat Medium</vt:lpstr>
      <vt:lpstr>Montserrat Bold</vt:lpstr>
      <vt:lpstr>Graphik</vt:lpstr>
      <vt:lpstr>Montserrat Light</vt:lpstr>
      <vt:lpstr>Montserrat ExtraBold</vt:lpstr>
      <vt:lpstr>Arial</vt:lpstr>
      <vt:lpstr>Montserrat</vt:lpstr>
      <vt:lpstr>Calibri</vt:lpstr>
      <vt:lpstr>Open Sans Light</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38</cp:revision>
  <dcterms:created xsi:type="dcterms:W3CDTF">2018-02-28T02:57:44Z</dcterms:created>
  <dcterms:modified xsi:type="dcterms:W3CDTF">2022-11-11T11:28:20Z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